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55448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sa Marchant" initials="AM" lastIdx="2" clrIdx="0">
    <p:extLst>
      <p:ext uri="{19B8F6BF-5375-455C-9EA6-DF929625EA0E}">
        <p15:presenceInfo xmlns:p15="http://schemas.microsoft.com/office/powerpoint/2012/main" userId="Alissa Marcha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EE7"/>
    <a:srgbClr val="FFF4D5"/>
    <a:srgbClr val="FFDD80"/>
    <a:srgbClr val="FFC72C"/>
    <a:srgbClr val="FFD765"/>
    <a:srgbClr val="FFD14F"/>
    <a:srgbClr val="FE9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658B3B-4F97-4D78-B96C-36758C85AB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81088" y="1162050"/>
            <a:ext cx="48482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6CAC5-2323-45AB-AF13-BAEB7A9E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1pPr>
    <a:lvl2pPr marL="549189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2pPr>
    <a:lvl3pPr marL="1098377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3pPr>
    <a:lvl4pPr marL="1647566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4pPr>
    <a:lvl5pPr marL="2196755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5pPr>
    <a:lvl6pPr marL="2745943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6pPr>
    <a:lvl7pPr marL="3295132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7pPr>
    <a:lvl8pPr marL="3844320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8pPr>
    <a:lvl9pPr marL="4393509" algn="l" defTabSz="1098377" rtl="0" eaLnBrk="1" latinLnBrk="0" hangingPunct="1">
      <a:defRPr sz="14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CAC5-2323-45AB-AF13-BAEB7A9E5B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5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1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7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6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7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5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0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1FD41-D988-49DA-B011-B28F8BEE05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436E-9908-4D4F-8A3A-13BFC093B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9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18" Type="http://schemas.openxmlformats.org/officeDocument/2006/relationships/image" Target="../media/image15.svg"/><Relationship Id="rId26" Type="http://schemas.openxmlformats.org/officeDocument/2006/relationships/image" Target="../media/image23.sv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svg"/><Relationship Id="rId20" Type="http://schemas.openxmlformats.org/officeDocument/2006/relationships/image" Target="../media/image17.sv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24" Type="http://schemas.openxmlformats.org/officeDocument/2006/relationships/image" Target="../media/image21.sv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svg"/><Relationship Id="rId10" Type="http://schemas.openxmlformats.org/officeDocument/2006/relationships/image" Target="../media/image7.svg"/><Relationship Id="rId19" Type="http://schemas.openxmlformats.org/officeDocument/2006/relationships/image" Target="../media/image16.png"/><Relationship Id="rId4" Type="http://schemas.openxmlformats.org/officeDocument/2006/relationships/hyperlink" Target="http://billcprice.com/futureimperfect/2013/07/teaching-with-twitter/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svg"/><Relationship Id="rId22" Type="http://schemas.openxmlformats.org/officeDocument/2006/relationships/image" Target="../media/image19.svg"/><Relationship Id="rId27" Type="http://schemas.openxmlformats.org/officeDocument/2006/relationships/image" Target="../media/image24.png"/><Relationship Id="rId30" Type="http://schemas.openxmlformats.org/officeDocument/2006/relationships/image" Target="../media/image2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A3C82105-57BA-492F-B466-6083713FD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77047"/>
              </p:ext>
            </p:extLst>
          </p:nvPr>
        </p:nvGraphicFramePr>
        <p:xfrm>
          <a:off x="836263" y="4923873"/>
          <a:ext cx="6516342" cy="489968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30906">
                  <a:extLst>
                    <a:ext uri="{9D8B030D-6E8A-4147-A177-3AD203B41FA5}">
                      <a16:colId xmlns:a16="http://schemas.microsoft.com/office/drawing/2014/main" val="3206793910"/>
                    </a:ext>
                  </a:extLst>
                </a:gridCol>
                <a:gridCol w="930906">
                  <a:extLst>
                    <a:ext uri="{9D8B030D-6E8A-4147-A177-3AD203B41FA5}">
                      <a16:colId xmlns:a16="http://schemas.microsoft.com/office/drawing/2014/main" val="3883788790"/>
                    </a:ext>
                  </a:extLst>
                </a:gridCol>
                <a:gridCol w="930906">
                  <a:extLst>
                    <a:ext uri="{9D8B030D-6E8A-4147-A177-3AD203B41FA5}">
                      <a16:colId xmlns:a16="http://schemas.microsoft.com/office/drawing/2014/main" val="3400384951"/>
                    </a:ext>
                  </a:extLst>
                </a:gridCol>
                <a:gridCol w="930906">
                  <a:extLst>
                    <a:ext uri="{9D8B030D-6E8A-4147-A177-3AD203B41FA5}">
                      <a16:colId xmlns:a16="http://schemas.microsoft.com/office/drawing/2014/main" val="2292337025"/>
                    </a:ext>
                  </a:extLst>
                </a:gridCol>
                <a:gridCol w="930906">
                  <a:extLst>
                    <a:ext uri="{9D8B030D-6E8A-4147-A177-3AD203B41FA5}">
                      <a16:colId xmlns:a16="http://schemas.microsoft.com/office/drawing/2014/main" val="351407123"/>
                    </a:ext>
                  </a:extLst>
                </a:gridCol>
                <a:gridCol w="930906">
                  <a:extLst>
                    <a:ext uri="{9D8B030D-6E8A-4147-A177-3AD203B41FA5}">
                      <a16:colId xmlns:a16="http://schemas.microsoft.com/office/drawing/2014/main" val="4161642056"/>
                    </a:ext>
                  </a:extLst>
                </a:gridCol>
                <a:gridCol w="930906">
                  <a:extLst>
                    <a:ext uri="{9D8B030D-6E8A-4147-A177-3AD203B41FA5}">
                      <a16:colId xmlns:a16="http://schemas.microsoft.com/office/drawing/2014/main" val="3243939727"/>
                    </a:ext>
                  </a:extLst>
                </a:gridCol>
              </a:tblGrid>
              <a:tr h="5180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My Org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906284"/>
                  </a:ext>
                </a:extLst>
              </a:tr>
              <a:tr h="694987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27662"/>
                  </a:ext>
                </a:extLst>
              </a:tr>
              <a:tr h="651165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768271"/>
                  </a:ext>
                </a:extLst>
              </a:tr>
              <a:tr h="660134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81109"/>
                  </a:ext>
                </a:extLst>
              </a:tr>
              <a:tr h="594405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00545"/>
                  </a:ext>
                </a:extLst>
              </a:tr>
              <a:tr h="594405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933883"/>
                  </a:ext>
                </a:extLst>
              </a:tr>
              <a:tr h="593269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028541"/>
                  </a:ext>
                </a:extLst>
              </a:tr>
              <a:tr h="593269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594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59A6E6A-3DEB-4CD1-94A9-0B94EF1A23E3}"/>
              </a:ext>
            </a:extLst>
          </p:cNvPr>
          <p:cNvSpPr txBox="1"/>
          <p:nvPr/>
        </p:nvSpPr>
        <p:spPr>
          <a:xfrm>
            <a:off x="251791" y="251791"/>
            <a:ext cx="5857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Content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BA4B40-65D9-469C-B5B7-758A730253AA}"/>
              </a:ext>
            </a:extLst>
          </p:cNvPr>
          <p:cNvSpPr txBox="1"/>
          <p:nvPr/>
        </p:nvSpPr>
        <p:spPr>
          <a:xfrm>
            <a:off x="251790" y="860525"/>
            <a:ext cx="585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Practice areas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AA6DBF-189A-428A-8AF5-05F2D5FE3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17285"/>
              </p:ext>
            </p:extLst>
          </p:nvPr>
        </p:nvGraphicFramePr>
        <p:xfrm>
          <a:off x="333375" y="1256747"/>
          <a:ext cx="8938356" cy="17874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89726">
                  <a:extLst>
                    <a:ext uri="{9D8B030D-6E8A-4147-A177-3AD203B41FA5}">
                      <a16:colId xmlns:a16="http://schemas.microsoft.com/office/drawing/2014/main" val="2551965430"/>
                    </a:ext>
                  </a:extLst>
                </a:gridCol>
                <a:gridCol w="1489726">
                  <a:extLst>
                    <a:ext uri="{9D8B030D-6E8A-4147-A177-3AD203B41FA5}">
                      <a16:colId xmlns:a16="http://schemas.microsoft.com/office/drawing/2014/main" val="19329401"/>
                    </a:ext>
                  </a:extLst>
                </a:gridCol>
                <a:gridCol w="1489726">
                  <a:extLst>
                    <a:ext uri="{9D8B030D-6E8A-4147-A177-3AD203B41FA5}">
                      <a16:colId xmlns:a16="http://schemas.microsoft.com/office/drawing/2014/main" val="2468331600"/>
                    </a:ext>
                  </a:extLst>
                </a:gridCol>
                <a:gridCol w="1489726">
                  <a:extLst>
                    <a:ext uri="{9D8B030D-6E8A-4147-A177-3AD203B41FA5}">
                      <a16:colId xmlns:a16="http://schemas.microsoft.com/office/drawing/2014/main" val="3358980431"/>
                    </a:ext>
                  </a:extLst>
                </a:gridCol>
                <a:gridCol w="1489726">
                  <a:extLst>
                    <a:ext uri="{9D8B030D-6E8A-4147-A177-3AD203B41FA5}">
                      <a16:colId xmlns:a16="http://schemas.microsoft.com/office/drawing/2014/main" val="3010466758"/>
                    </a:ext>
                  </a:extLst>
                </a:gridCol>
                <a:gridCol w="1489726">
                  <a:extLst>
                    <a:ext uri="{9D8B030D-6E8A-4147-A177-3AD203B41FA5}">
                      <a16:colId xmlns:a16="http://schemas.microsoft.com/office/drawing/2014/main" val="1609165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/>
                        <a:t>My 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/>
                        <a:t>Organization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/>
                        <a:t>Organization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/>
                        <a:t>Organization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/>
                        <a:t>Organization4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/>
                        <a:t>Organization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702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Evaluation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Research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Capacity </a:t>
                      </a:r>
                      <a:r>
                        <a:rPr lang="en-US" sz="1100" dirty="0" err="1">
                          <a:effectLst/>
                        </a:rPr>
                        <a:t>buiding</a:t>
                      </a:r>
                      <a:endParaRPr lang="en-US" sz="1100" dirty="0">
                        <a:effectLst/>
                      </a:endParaRP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Social justice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Philanthropy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 err="1">
                          <a:effectLst/>
                        </a:rPr>
                        <a:t>Etc</a:t>
                      </a:r>
                      <a:endParaRPr lang="en-US" sz="1100" dirty="0">
                        <a:effectLst/>
                      </a:endParaRPr>
                    </a:p>
                  </a:txBody>
                  <a:tcPr marL="22347" marR="22347" marT="14898" marB="14898"/>
                </a:tc>
                <a:tc>
                  <a:txBody>
                    <a:bodyPr/>
                    <a:lstStyle/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1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2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3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 err="1">
                          <a:effectLst/>
                        </a:rPr>
                        <a:t>etc</a:t>
                      </a:r>
                      <a:endParaRPr lang="en-US" sz="1100" dirty="0">
                        <a:effectLst/>
                      </a:endParaRPr>
                    </a:p>
                  </a:txBody>
                  <a:tcPr marL="22347" marR="22347" marT="14898" marB="14898"/>
                </a:tc>
                <a:tc>
                  <a:txBody>
                    <a:bodyPr/>
                    <a:lstStyle/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1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2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3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 err="1">
                          <a:effectLst/>
                        </a:rPr>
                        <a:t>etc</a:t>
                      </a:r>
                      <a:endParaRPr lang="en-US" sz="1100" dirty="0">
                        <a:effectLst/>
                      </a:endParaRPr>
                    </a:p>
                  </a:txBody>
                  <a:tcPr marL="22347" marR="22347" marT="14898" marB="14898"/>
                </a:tc>
                <a:tc>
                  <a:txBody>
                    <a:bodyPr/>
                    <a:lstStyle/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1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2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3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 err="1">
                          <a:effectLst/>
                        </a:rPr>
                        <a:t>etc</a:t>
                      </a:r>
                      <a:endParaRPr lang="en-US" sz="1100" dirty="0">
                        <a:effectLst/>
                      </a:endParaRP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</a:endParaRPr>
                    </a:p>
                  </a:txBody>
                  <a:tcPr marL="22347" marR="22347" marT="14898" marB="14898"/>
                </a:tc>
                <a:tc>
                  <a:txBody>
                    <a:bodyPr/>
                    <a:lstStyle/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1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2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3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 err="1">
                          <a:effectLst/>
                        </a:rPr>
                        <a:t>etc</a:t>
                      </a:r>
                      <a:endParaRPr lang="en-US" sz="1100" dirty="0">
                        <a:effectLst/>
                      </a:endParaRPr>
                    </a:p>
                  </a:txBody>
                  <a:tcPr marL="22347" marR="22347" marT="14898" marB="14898"/>
                </a:tc>
                <a:tc>
                  <a:txBody>
                    <a:bodyPr/>
                    <a:lstStyle/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1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2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Area 3</a:t>
                      </a:r>
                    </a:p>
                    <a:p>
                      <a:pPr lvl="0" algn="l" rtl="0" fontAlgn="b">
                        <a:spcAft>
                          <a:spcPts val="600"/>
                        </a:spcAft>
                      </a:pPr>
                      <a:r>
                        <a:rPr lang="en-US" sz="1100" dirty="0" err="1">
                          <a:effectLst/>
                        </a:rPr>
                        <a:t>etc</a:t>
                      </a:r>
                      <a:endParaRPr lang="en-US" sz="1100" dirty="0">
                        <a:effectLst/>
                      </a:endParaRPr>
                    </a:p>
                  </a:txBody>
                  <a:tcPr marL="22347" marR="22347" marT="14898" marB="14898"/>
                </a:tc>
                <a:extLst>
                  <a:ext uri="{0D108BD9-81ED-4DB2-BD59-A6C34878D82A}">
                    <a16:rowId xmlns:a16="http://schemas.microsoft.com/office/drawing/2014/main" val="3686435409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D2F608-53EA-4F9E-8CCB-83787E586CFF}"/>
              </a:ext>
            </a:extLst>
          </p:cNvPr>
          <p:cNvCxnSpPr>
            <a:cxnSpLocks/>
          </p:cNvCxnSpPr>
          <p:nvPr/>
        </p:nvCxnSpPr>
        <p:spPr>
          <a:xfrm>
            <a:off x="333375" y="4306056"/>
            <a:ext cx="1484369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C3C0A02-6C06-4684-8CDC-09475BCFA72B}"/>
              </a:ext>
            </a:extLst>
          </p:cNvPr>
          <p:cNvSpPr/>
          <p:nvPr/>
        </p:nvSpPr>
        <p:spPr>
          <a:xfrm>
            <a:off x="14855687" y="251791"/>
            <a:ext cx="397566" cy="3975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2491C51-3819-4FB9-AC44-83666BE15D43}"/>
              </a:ext>
            </a:extLst>
          </p:cNvPr>
          <p:cNvCxnSpPr>
            <a:cxnSpLocks/>
          </p:cNvCxnSpPr>
          <p:nvPr/>
        </p:nvCxnSpPr>
        <p:spPr>
          <a:xfrm>
            <a:off x="7940565" y="4323413"/>
            <a:ext cx="0" cy="5500141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83BC5D5-BD22-4195-8206-724D6664DA72}"/>
              </a:ext>
            </a:extLst>
          </p:cNvPr>
          <p:cNvSpPr txBox="1"/>
          <p:nvPr/>
        </p:nvSpPr>
        <p:spPr>
          <a:xfrm>
            <a:off x="9679833" y="860525"/>
            <a:ext cx="585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Frequency blogs are updated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0F7F7B-0A07-4BC4-9341-F3FF278105E5}"/>
              </a:ext>
            </a:extLst>
          </p:cNvPr>
          <p:cNvSpPr txBox="1"/>
          <p:nvPr/>
        </p:nvSpPr>
        <p:spPr>
          <a:xfrm>
            <a:off x="251790" y="4501974"/>
            <a:ext cx="7002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Most frequent content tweeted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5DF1158-722D-411D-84A4-04358A511EB5}"/>
              </a:ext>
            </a:extLst>
          </p:cNvPr>
          <p:cNvCxnSpPr>
            <a:cxnSpLocks/>
          </p:cNvCxnSpPr>
          <p:nvPr/>
        </p:nvCxnSpPr>
        <p:spPr>
          <a:xfrm>
            <a:off x="9496575" y="763759"/>
            <a:ext cx="0" cy="3542297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1957A8E-13BC-44E4-A6F7-45C9F84CF64A}"/>
              </a:ext>
            </a:extLst>
          </p:cNvPr>
          <p:cNvGrpSpPr/>
          <p:nvPr/>
        </p:nvGrpSpPr>
        <p:grpSpPr>
          <a:xfrm>
            <a:off x="3031337" y="5597725"/>
            <a:ext cx="279470" cy="279470"/>
            <a:chOff x="10893079" y="2108791"/>
            <a:chExt cx="607078" cy="60707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BBFF128-449D-44C8-BDBA-92517A2AA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3685189">
              <a:off x="10893079" y="2108791"/>
              <a:ext cx="607078" cy="607078"/>
            </a:xfrm>
            <a:prstGeom prst="rect">
              <a:avLst/>
            </a:prstGeom>
          </p:spPr>
        </p:pic>
        <p:pic>
          <p:nvPicPr>
            <p:cNvPr id="13" name="Graphic 12" descr="Close">
              <a:extLst>
                <a:ext uri="{FF2B5EF4-FFF2-40B4-BE49-F238E27FC236}">
                  <a16:creationId xmlns:a16="http://schemas.microsoft.com/office/drawing/2014/main" id="{AF5737F2-FFF7-4F1D-93FC-AFEC7C257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945672" y="2362361"/>
              <a:ext cx="119893" cy="119893"/>
            </a:xfrm>
            <a:prstGeom prst="rect">
              <a:avLst/>
            </a:prstGeom>
          </p:spPr>
        </p:pic>
      </p:grpSp>
      <p:pic>
        <p:nvPicPr>
          <p:cNvPr id="46" name="Graphic 45" descr="Employee Badge">
            <a:extLst>
              <a:ext uri="{FF2B5EF4-FFF2-40B4-BE49-F238E27FC236}">
                <a16:creationId xmlns:a16="http://schemas.microsoft.com/office/drawing/2014/main" id="{9A3BB37D-0608-4871-B9FA-15298306FA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2304" y="7978565"/>
            <a:ext cx="543552" cy="543552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5363F396-450B-4D7E-99A1-31EEACC5BECB}"/>
              </a:ext>
            </a:extLst>
          </p:cNvPr>
          <p:cNvGrpSpPr/>
          <p:nvPr/>
        </p:nvGrpSpPr>
        <p:grpSpPr>
          <a:xfrm>
            <a:off x="1049404" y="8597716"/>
            <a:ext cx="515221" cy="515221"/>
            <a:chOff x="10242111" y="5957358"/>
            <a:chExt cx="557534" cy="557534"/>
          </a:xfrm>
          <a:solidFill>
            <a:schemeClr val="accent2"/>
          </a:solidFill>
        </p:grpSpPr>
        <p:pic>
          <p:nvPicPr>
            <p:cNvPr id="48" name="Graphic 47" descr="Laptop">
              <a:extLst>
                <a:ext uri="{FF2B5EF4-FFF2-40B4-BE49-F238E27FC236}">
                  <a16:creationId xmlns:a16="http://schemas.microsoft.com/office/drawing/2014/main" id="{296BC6B7-C7B9-4F69-A9B7-7F915C265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242111" y="5957358"/>
              <a:ext cx="557534" cy="557534"/>
            </a:xfrm>
            <a:prstGeom prst="rect">
              <a:avLst/>
            </a:prstGeom>
          </p:spPr>
        </p:pic>
        <p:pic>
          <p:nvPicPr>
            <p:cNvPr id="50" name="Graphic 49" descr="Document">
              <a:extLst>
                <a:ext uri="{FF2B5EF4-FFF2-40B4-BE49-F238E27FC236}">
                  <a16:creationId xmlns:a16="http://schemas.microsoft.com/office/drawing/2014/main" id="{36027AC1-AF7E-4652-82B2-6C0129214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14982" y="6118798"/>
              <a:ext cx="194775" cy="194775"/>
            </a:xfrm>
            <a:prstGeom prst="rect">
              <a:avLst/>
            </a:prstGeom>
          </p:spPr>
        </p:pic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D8BA710B-ABA1-41F5-BB0D-73057C4811D2}"/>
              </a:ext>
            </a:extLst>
          </p:cNvPr>
          <p:cNvSpPr txBox="1"/>
          <p:nvPr/>
        </p:nvSpPr>
        <p:spPr>
          <a:xfrm>
            <a:off x="693065" y="8979143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2"/>
                </a:solidFill>
              </a:rPr>
              <a:t>Blogs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B25FB1F-43AF-456C-9680-76B8E1C7630F}"/>
              </a:ext>
            </a:extLst>
          </p:cNvPr>
          <p:cNvSpPr txBox="1"/>
          <p:nvPr/>
        </p:nvSpPr>
        <p:spPr>
          <a:xfrm>
            <a:off x="655637" y="8421817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Org info</a:t>
            </a:r>
          </a:p>
        </p:txBody>
      </p:sp>
      <p:pic>
        <p:nvPicPr>
          <p:cNvPr id="88" name="Graphic 87" descr="Tools">
            <a:extLst>
              <a:ext uri="{FF2B5EF4-FFF2-40B4-BE49-F238E27FC236}">
                <a16:creationId xmlns:a16="http://schemas.microsoft.com/office/drawing/2014/main" id="{88A96377-CC2D-4EE4-904C-DEBC857017E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7622" y="5514390"/>
            <a:ext cx="382652" cy="382652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25C2CFE3-7C00-4C48-8C2D-59645CBF7529}"/>
              </a:ext>
            </a:extLst>
          </p:cNvPr>
          <p:cNvSpPr txBox="1"/>
          <p:nvPr/>
        </p:nvSpPr>
        <p:spPr>
          <a:xfrm>
            <a:off x="688421" y="5877195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Tools</a:t>
            </a:r>
          </a:p>
        </p:txBody>
      </p:sp>
      <p:pic>
        <p:nvPicPr>
          <p:cNvPr id="90" name="Graphic 89" descr="Bar chart">
            <a:extLst>
              <a:ext uri="{FF2B5EF4-FFF2-40B4-BE49-F238E27FC236}">
                <a16:creationId xmlns:a16="http://schemas.microsoft.com/office/drawing/2014/main" id="{B0D34B6F-75CA-4EE2-8284-99BFD336DF6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49404" y="6794413"/>
            <a:ext cx="440870" cy="440870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9731C22C-6082-4DDA-B363-0C9B1740357F}"/>
              </a:ext>
            </a:extLst>
          </p:cNvPr>
          <p:cNvSpPr txBox="1"/>
          <p:nvPr/>
        </p:nvSpPr>
        <p:spPr>
          <a:xfrm>
            <a:off x="663753" y="7186326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Data/Research</a:t>
            </a:r>
          </a:p>
        </p:txBody>
      </p:sp>
      <p:pic>
        <p:nvPicPr>
          <p:cNvPr id="92" name="Graphic 91" descr="Newspaper">
            <a:extLst>
              <a:ext uri="{FF2B5EF4-FFF2-40B4-BE49-F238E27FC236}">
                <a16:creationId xmlns:a16="http://schemas.microsoft.com/office/drawing/2014/main" id="{0A9EDD25-EE81-4791-8639-B1D8B875A36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9918" y="7416733"/>
            <a:ext cx="495173" cy="495173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43DC9758-56A7-4AAA-B2FB-AE17C0F22558}"/>
              </a:ext>
            </a:extLst>
          </p:cNvPr>
          <p:cNvSpPr txBox="1"/>
          <p:nvPr/>
        </p:nvSpPr>
        <p:spPr>
          <a:xfrm>
            <a:off x="663753" y="7811608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Media/News</a:t>
            </a:r>
          </a:p>
        </p:txBody>
      </p:sp>
      <p:pic>
        <p:nvPicPr>
          <p:cNvPr id="94" name="Graphic 93" descr="User">
            <a:extLst>
              <a:ext uri="{FF2B5EF4-FFF2-40B4-BE49-F238E27FC236}">
                <a16:creationId xmlns:a16="http://schemas.microsoft.com/office/drawing/2014/main" id="{ED50A337-2CCA-4B4E-A7EF-EC2D1E3C7AC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19919" y="6113493"/>
            <a:ext cx="541629" cy="541629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635F54F2-D331-4CC3-A630-EBB2C4F4417B}"/>
              </a:ext>
            </a:extLst>
          </p:cNvPr>
          <p:cNvSpPr txBox="1"/>
          <p:nvPr/>
        </p:nvSpPr>
        <p:spPr>
          <a:xfrm>
            <a:off x="688421" y="6548444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1"/>
                </a:solidFill>
              </a:rPr>
              <a:t>Case Studies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C688C00-DDC0-492A-9BD7-5B4B0AB12050}"/>
              </a:ext>
            </a:extLst>
          </p:cNvPr>
          <p:cNvGrpSpPr/>
          <p:nvPr/>
        </p:nvGrpSpPr>
        <p:grpSpPr>
          <a:xfrm>
            <a:off x="3031337" y="6238268"/>
            <a:ext cx="279470" cy="279470"/>
            <a:chOff x="10893079" y="2108791"/>
            <a:chExt cx="607078" cy="607078"/>
          </a:xfrm>
        </p:grpSpPr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3A149E1D-B857-49C6-9F4E-60B182F48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3685189">
              <a:off x="10893079" y="2108791"/>
              <a:ext cx="607078" cy="607078"/>
            </a:xfrm>
            <a:prstGeom prst="rect">
              <a:avLst/>
            </a:prstGeom>
          </p:spPr>
        </p:pic>
        <p:pic>
          <p:nvPicPr>
            <p:cNvPr id="98" name="Graphic 97" descr="Close">
              <a:extLst>
                <a:ext uri="{FF2B5EF4-FFF2-40B4-BE49-F238E27FC236}">
                  <a16:creationId xmlns:a16="http://schemas.microsoft.com/office/drawing/2014/main" id="{8CB19669-AA54-4A35-BC1F-812A00E0B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945672" y="2362361"/>
              <a:ext cx="119893" cy="119893"/>
            </a:xfrm>
            <a:prstGeom prst="rect">
              <a:avLst/>
            </a:prstGeom>
          </p:spPr>
        </p:pic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F1BFF59-933A-4EE2-9F8D-9947816E8ECC}"/>
              </a:ext>
            </a:extLst>
          </p:cNvPr>
          <p:cNvGrpSpPr/>
          <p:nvPr/>
        </p:nvGrpSpPr>
        <p:grpSpPr>
          <a:xfrm>
            <a:off x="3031337" y="6878811"/>
            <a:ext cx="279470" cy="279470"/>
            <a:chOff x="10893079" y="2108791"/>
            <a:chExt cx="607078" cy="607078"/>
          </a:xfrm>
        </p:grpSpPr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6F864759-3544-4FE0-B121-7621C7897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3685189">
              <a:off x="10893079" y="2108791"/>
              <a:ext cx="607078" cy="607078"/>
            </a:xfrm>
            <a:prstGeom prst="rect">
              <a:avLst/>
            </a:prstGeom>
          </p:spPr>
        </p:pic>
        <p:pic>
          <p:nvPicPr>
            <p:cNvPr id="101" name="Graphic 100" descr="Close">
              <a:extLst>
                <a:ext uri="{FF2B5EF4-FFF2-40B4-BE49-F238E27FC236}">
                  <a16:creationId xmlns:a16="http://schemas.microsoft.com/office/drawing/2014/main" id="{C2860171-35C2-4EDD-8E65-E7E0917EAF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945672" y="2362361"/>
              <a:ext cx="119893" cy="119893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7083911-C4B7-4199-88D9-2F12C1475E2D}"/>
              </a:ext>
            </a:extLst>
          </p:cNvPr>
          <p:cNvGrpSpPr/>
          <p:nvPr/>
        </p:nvGrpSpPr>
        <p:grpSpPr>
          <a:xfrm>
            <a:off x="3031337" y="7519354"/>
            <a:ext cx="279470" cy="279470"/>
            <a:chOff x="10893079" y="2108791"/>
            <a:chExt cx="607078" cy="607078"/>
          </a:xfrm>
        </p:grpSpPr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BC91A0ED-BD94-412A-993B-78B083188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3685189">
              <a:off x="10893079" y="2108791"/>
              <a:ext cx="607078" cy="607078"/>
            </a:xfrm>
            <a:prstGeom prst="rect">
              <a:avLst/>
            </a:prstGeom>
          </p:spPr>
        </p:pic>
        <p:pic>
          <p:nvPicPr>
            <p:cNvPr id="104" name="Graphic 103" descr="Close">
              <a:extLst>
                <a:ext uri="{FF2B5EF4-FFF2-40B4-BE49-F238E27FC236}">
                  <a16:creationId xmlns:a16="http://schemas.microsoft.com/office/drawing/2014/main" id="{58F4F945-BAEC-4983-A633-2F413C492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945672" y="2362361"/>
              <a:ext cx="119893" cy="119893"/>
            </a:xfrm>
            <a:prstGeom prst="rect">
              <a:avLst/>
            </a:prstGeom>
          </p:spPr>
        </p:pic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3EBC85F-B091-4155-97DA-384EF48AA973}"/>
              </a:ext>
            </a:extLst>
          </p:cNvPr>
          <p:cNvGrpSpPr/>
          <p:nvPr/>
        </p:nvGrpSpPr>
        <p:grpSpPr>
          <a:xfrm>
            <a:off x="3031337" y="8159897"/>
            <a:ext cx="279470" cy="279470"/>
            <a:chOff x="10893079" y="2108791"/>
            <a:chExt cx="607078" cy="607078"/>
          </a:xfrm>
        </p:grpSpPr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AA48A291-3759-4FAC-B450-84EE7120C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3685189">
              <a:off x="10893079" y="2108791"/>
              <a:ext cx="607078" cy="607078"/>
            </a:xfrm>
            <a:prstGeom prst="rect">
              <a:avLst/>
            </a:prstGeom>
          </p:spPr>
        </p:pic>
        <p:pic>
          <p:nvPicPr>
            <p:cNvPr id="107" name="Graphic 106" descr="Close">
              <a:extLst>
                <a:ext uri="{FF2B5EF4-FFF2-40B4-BE49-F238E27FC236}">
                  <a16:creationId xmlns:a16="http://schemas.microsoft.com/office/drawing/2014/main" id="{A8FE0B2F-1099-4758-BA6F-274AF5775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945672" y="2362361"/>
              <a:ext cx="119893" cy="119893"/>
            </a:xfrm>
            <a:prstGeom prst="rect">
              <a:avLst/>
            </a:prstGeom>
          </p:spPr>
        </p:pic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29D4A3C-ABFA-4995-AC1E-CFB5FA9B779B}"/>
              </a:ext>
            </a:extLst>
          </p:cNvPr>
          <p:cNvGrpSpPr/>
          <p:nvPr/>
        </p:nvGrpSpPr>
        <p:grpSpPr>
          <a:xfrm>
            <a:off x="3031337" y="8800439"/>
            <a:ext cx="279470" cy="279470"/>
            <a:chOff x="10893079" y="2108791"/>
            <a:chExt cx="607078" cy="607078"/>
          </a:xfrm>
        </p:grpSpPr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8AA261C2-939C-4FB4-9118-B812DA678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3685189">
              <a:off x="10893079" y="2108791"/>
              <a:ext cx="607078" cy="607078"/>
            </a:xfrm>
            <a:prstGeom prst="rect">
              <a:avLst/>
            </a:prstGeom>
          </p:spPr>
        </p:pic>
        <p:pic>
          <p:nvPicPr>
            <p:cNvPr id="110" name="Graphic 109" descr="Close">
              <a:extLst>
                <a:ext uri="{FF2B5EF4-FFF2-40B4-BE49-F238E27FC236}">
                  <a16:creationId xmlns:a16="http://schemas.microsoft.com/office/drawing/2014/main" id="{F83F6DD2-B624-4FD1-8DBB-AF1F156C7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945672" y="2362361"/>
              <a:ext cx="119893" cy="119893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066C7E6-B725-4069-8AFD-A225C05156F8}"/>
              </a:ext>
            </a:extLst>
          </p:cNvPr>
          <p:cNvGrpSpPr/>
          <p:nvPr/>
        </p:nvGrpSpPr>
        <p:grpSpPr>
          <a:xfrm>
            <a:off x="3029789" y="9353308"/>
            <a:ext cx="279470" cy="279470"/>
            <a:chOff x="10893079" y="2108791"/>
            <a:chExt cx="607078" cy="607078"/>
          </a:xfrm>
        </p:grpSpPr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6CD36ABA-FED7-4F07-9FAE-4B4F81162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3685189">
              <a:off x="10893079" y="2108791"/>
              <a:ext cx="607078" cy="607078"/>
            </a:xfrm>
            <a:prstGeom prst="rect">
              <a:avLst/>
            </a:prstGeom>
          </p:spPr>
        </p:pic>
        <p:pic>
          <p:nvPicPr>
            <p:cNvPr id="113" name="Graphic 112" descr="Close">
              <a:extLst>
                <a:ext uri="{FF2B5EF4-FFF2-40B4-BE49-F238E27FC236}">
                  <a16:creationId xmlns:a16="http://schemas.microsoft.com/office/drawing/2014/main" id="{99DEF439-8881-412F-9BB2-CBE2E247AE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945672" y="2362361"/>
              <a:ext cx="119893" cy="119893"/>
            </a:xfrm>
            <a:prstGeom prst="rect">
              <a:avLst/>
            </a:prstGeom>
          </p:spPr>
        </p:pic>
      </p:grpSp>
      <p:pic>
        <p:nvPicPr>
          <p:cNvPr id="29" name="Graphic 28" descr="Bookmark">
            <a:extLst>
              <a:ext uri="{FF2B5EF4-FFF2-40B4-BE49-F238E27FC236}">
                <a16:creationId xmlns:a16="http://schemas.microsoft.com/office/drawing/2014/main" id="{4BD89A28-252B-42F8-B8EA-A26F6D9CCD3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34089" y="9251377"/>
            <a:ext cx="395491" cy="395491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AAB35050-8B8F-41C2-A602-B69523A283CC}"/>
              </a:ext>
            </a:extLst>
          </p:cNvPr>
          <p:cNvSpPr txBox="1"/>
          <p:nvPr/>
        </p:nvSpPr>
        <p:spPr>
          <a:xfrm>
            <a:off x="532764" y="9552724"/>
            <a:ext cx="1574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Descriptive</a:t>
            </a:r>
          </a:p>
        </p:txBody>
      </p:sp>
      <p:graphicFrame>
        <p:nvGraphicFramePr>
          <p:cNvPr id="115" name="Table 114">
            <a:extLst>
              <a:ext uri="{FF2B5EF4-FFF2-40B4-BE49-F238E27FC236}">
                <a16:creationId xmlns:a16="http://schemas.microsoft.com/office/drawing/2014/main" id="{222F212C-2118-4B85-902A-929516FE7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2081"/>
              </p:ext>
            </p:extLst>
          </p:nvPr>
        </p:nvGraphicFramePr>
        <p:xfrm>
          <a:off x="8359830" y="4958459"/>
          <a:ext cx="6467895" cy="372551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23985">
                  <a:extLst>
                    <a:ext uri="{9D8B030D-6E8A-4147-A177-3AD203B41FA5}">
                      <a16:colId xmlns:a16="http://schemas.microsoft.com/office/drawing/2014/main" val="3206793910"/>
                    </a:ext>
                  </a:extLst>
                </a:gridCol>
                <a:gridCol w="923985">
                  <a:extLst>
                    <a:ext uri="{9D8B030D-6E8A-4147-A177-3AD203B41FA5}">
                      <a16:colId xmlns:a16="http://schemas.microsoft.com/office/drawing/2014/main" val="3883788790"/>
                    </a:ext>
                  </a:extLst>
                </a:gridCol>
                <a:gridCol w="923985">
                  <a:extLst>
                    <a:ext uri="{9D8B030D-6E8A-4147-A177-3AD203B41FA5}">
                      <a16:colId xmlns:a16="http://schemas.microsoft.com/office/drawing/2014/main" val="3400384951"/>
                    </a:ext>
                  </a:extLst>
                </a:gridCol>
                <a:gridCol w="923985">
                  <a:extLst>
                    <a:ext uri="{9D8B030D-6E8A-4147-A177-3AD203B41FA5}">
                      <a16:colId xmlns:a16="http://schemas.microsoft.com/office/drawing/2014/main" val="2292337025"/>
                    </a:ext>
                  </a:extLst>
                </a:gridCol>
                <a:gridCol w="923985">
                  <a:extLst>
                    <a:ext uri="{9D8B030D-6E8A-4147-A177-3AD203B41FA5}">
                      <a16:colId xmlns:a16="http://schemas.microsoft.com/office/drawing/2014/main" val="351407123"/>
                    </a:ext>
                  </a:extLst>
                </a:gridCol>
                <a:gridCol w="923985">
                  <a:extLst>
                    <a:ext uri="{9D8B030D-6E8A-4147-A177-3AD203B41FA5}">
                      <a16:colId xmlns:a16="http://schemas.microsoft.com/office/drawing/2014/main" val="4161642056"/>
                    </a:ext>
                  </a:extLst>
                </a:gridCol>
                <a:gridCol w="923985">
                  <a:extLst>
                    <a:ext uri="{9D8B030D-6E8A-4147-A177-3AD203B41FA5}">
                      <a16:colId xmlns:a16="http://schemas.microsoft.com/office/drawing/2014/main" val="3243939727"/>
                    </a:ext>
                  </a:extLst>
                </a:gridCol>
              </a:tblGrid>
              <a:tr h="6188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My Org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Org 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906284"/>
                  </a:ext>
                </a:extLst>
              </a:tr>
              <a:tr h="830203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dirty="0">
                          <a:effectLst/>
                        </a:rPr>
                        <a:t>Theory of Change</a:t>
                      </a: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27662"/>
                  </a:ext>
                </a:extLst>
              </a:tr>
              <a:tr h="777855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411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</a:rPr>
                        <a:t>More of this than anything, but outdated</a:t>
                      </a: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dirty="0">
                          <a:effectLst/>
                        </a:rPr>
                        <a:t>Not sure</a:t>
                      </a: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solidFill>
                          <a:srgbClr val="FFF4D5"/>
                        </a:solidFill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6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68271"/>
                  </a:ext>
                </a:extLst>
              </a:tr>
              <a:tr h="788569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dirty="0">
                          <a:effectLst/>
                        </a:rPr>
                        <a:t>Covers all of their topic areas</a:t>
                      </a: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411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</a:rPr>
                        <a:t>Reports about things like collective impact, lessons learned</a:t>
                      </a:r>
                    </a:p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6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81109"/>
                  </a:ext>
                </a:extLst>
              </a:tr>
              <a:tr h="710051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411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</a:rPr>
                        <a:t>Case Studies related to current events</a:t>
                      </a:r>
                    </a:p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dirty="0">
                        <a:effectLst/>
                      </a:endParaRP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dirty="0">
                          <a:effectLst/>
                        </a:rPr>
                        <a:t>Loosely related to what is happening in the field </a:t>
                      </a:r>
                    </a:p>
                  </a:txBody>
                  <a:tcPr marL="8292" marR="8292" marT="5528" marB="55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00545"/>
                  </a:ext>
                </a:extLst>
              </a:tr>
            </a:tbl>
          </a:graphicData>
        </a:graphic>
      </p:graphicFrame>
      <p:sp>
        <p:nvSpPr>
          <p:cNvPr id="116" name="TextBox 115">
            <a:extLst>
              <a:ext uri="{FF2B5EF4-FFF2-40B4-BE49-F238E27FC236}">
                <a16:creationId xmlns:a16="http://schemas.microsoft.com/office/drawing/2014/main" id="{95C99771-693B-4710-87E1-3EF141DD9086}"/>
              </a:ext>
            </a:extLst>
          </p:cNvPr>
          <p:cNvSpPr txBox="1"/>
          <p:nvPr/>
        </p:nvSpPr>
        <p:spPr>
          <a:xfrm>
            <a:off x="8211989" y="4551233"/>
            <a:ext cx="585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Publication types</a:t>
            </a:r>
          </a:p>
        </p:txBody>
      </p:sp>
      <p:pic>
        <p:nvPicPr>
          <p:cNvPr id="117" name="Graphic 116" descr="Tools">
            <a:extLst>
              <a:ext uri="{FF2B5EF4-FFF2-40B4-BE49-F238E27FC236}">
                <a16:creationId xmlns:a16="http://schemas.microsoft.com/office/drawing/2014/main" id="{E6D72485-6714-45FB-AC27-E563AABCB17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31190" y="5717138"/>
            <a:ext cx="382652" cy="382652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D04F402D-9CE1-434D-95D2-F41AEEE83F96}"/>
              </a:ext>
            </a:extLst>
          </p:cNvPr>
          <p:cNvSpPr txBox="1"/>
          <p:nvPr/>
        </p:nvSpPr>
        <p:spPr>
          <a:xfrm>
            <a:off x="8211989" y="6079943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Tools</a:t>
            </a:r>
          </a:p>
        </p:txBody>
      </p:sp>
      <p:pic>
        <p:nvPicPr>
          <p:cNvPr id="119" name="Graphic 118" descr="Bar chart">
            <a:extLst>
              <a:ext uri="{FF2B5EF4-FFF2-40B4-BE49-F238E27FC236}">
                <a16:creationId xmlns:a16="http://schemas.microsoft.com/office/drawing/2014/main" id="{F49ABEA9-6E35-4AC0-92C2-16357074FF3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72972" y="7228390"/>
            <a:ext cx="440870" cy="440870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8963577F-6ADD-497F-876E-7C162E383556}"/>
              </a:ext>
            </a:extLst>
          </p:cNvPr>
          <p:cNvSpPr txBox="1"/>
          <p:nvPr/>
        </p:nvSpPr>
        <p:spPr>
          <a:xfrm>
            <a:off x="8187321" y="7620303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Data/Research</a:t>
            </a:r>
          </a:p>
        </p:txBody>
      </p:sp>
      <p:pic>
        <p:nvPicPr>
          <p:cNvPr id="121" name="Graphic 120" descr="Newspaper">
            <a:extLst>
              <a:ext uri="{FF2B5EF4-FFF2-40B4-BE49-F238E27FC236}">
                <a16:creationId xmlns:a16="http://schemas.microsoft.com/office/drawing/2014/main" id="{7A7C1933-92FF-4119-A042-70EED6C5D23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510034" y="7981006"/>
            <a:ext cx="543552" cy="543552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453A0274-648E-4CC9-AE89-28219A855089}"/>
              </a:ext>
            </a:extLst>
          </p:cNvPr>
          <p:cNvSpPr txBox="1"/>
          <p:nvPr/>
        </p:nvSpPr>
        <p:spPr>
          <a:xfrm>
            <a:off x="8187321" y="8424259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Media/News</a:t>
            </a:r>
          </a:p>
        </p:txBody>
      </p:sp>
      <p:pic>
        <p:nvPicPr>
          <p:cNvPr id="123" name="Graphic 122" descr="User">
            <a:extLst>
              <a:ext uri="{FF2B5EF4-FFF2-40B4-BE49-F238E27FC236}">
                <a16:creationId xmlns:a16="http://schemas.microsoft.com/office/drawing/2014/main" id="{D00C2486-59F1-4CC6-9F72-7599C6B9D11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575017" y="6452876"/>
            <a:ext cx="541629" cy="541629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C90BE0E8-4520-4D3F-92D6-2199F2DAAE5E}"/>
              </a:ext>
            </a:extLst>
          </p:cNvPr>
          <p:cNvSpPr txBox="1"/>
          <p:nvPr/>
        </p:nvSpPr>
        <p:spPr>
          <a:xfrm>
            <a:off x="8211989" y="6887827"/>
            <a:ext cx="121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1"/>
                </a:solidFill>
              </a:rPr>
              <a:t>Case Studies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5A6A0EC-D357-4D6F-9744-00E6DE9A4858}"/>
              </a:ext>
            </a:extLst>
          </p:cNvPr>
          <p:cNvSpPr/>
          <p:nvPr/>
        </p:nvSpPr>
        <p:spPr>
          <a:xfrm>
            <a:off x="11215768" y="1315501"/>
            <a:ext cx="3382772" cy="2824939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AA5F1C-55F6-4FDE-A142-9EFE9D438DAF}"/>
              </a:ext>
            </a:extLst>
          </p:cNvPr>
          <p:cNvSpPr/>
          <p:nvPr/>
        </p:nvSpPr>
        <p:spPr>
          <a:xfrm>
            <a:off x="9848126" y="3536158"/>
            <a:ext cx="5189582" cy="62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FAF8611-17D0-480E-9DC7-0C04A641E819}"/>
              </a:ext>
            </a:extLst>
          </p:cNvPr>
          <p:cNvCxnSpPr>
            <a:cxnSpLocks/>
          </p:cNvCxnSpPr>
          <p:nvPr/>
        </p:nvCxnSpPr>
        <p:spPr>
          <a:xfrm flipV="1">
            <a:off x="11344275" y="1460668"/>
            <a:ext cx="1264289" cy="207549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5473CBF8-8880-4014-AE88-244251083062}"/>
              </a:ext>
            </a:extLst>
          </p:cNvPr>
          <p:cNvSpPr/>
          <p:nvPr/>
        </p:nvSpPr>
        <p:spPr>
          <a:xfrm>
            <a:off x="11215768" y="1309017"/>
            <a:ext cx="3382772" cy="2824939"/>
          </a:xfrm>
          <a:prstGeom prst="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511D01B-974E-423D-B290-9B0B88DA172F}"/>
              </a:ext>
            </a:extLst>
          </p:cNvPr>
          <p:cNvSpPr txBox="1"/>
          <p:nvPr/>
        </p:nvSpPr>
        <p:spPr>
          <a:xfrm rot="17978381">
            <a:off x="10563631" y="3703064"/>
            <a:ext cx="1104540" cy="25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No blog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6888C82-5814-4ED5-A4D1-85B09EBCF79D}"/>
              </a:ext>
            </a:extLst>
          </p:cNvPr>
          <p:cNvSpPr txBox="1"/>
          <p:nvPr/>
        </p:nvSpPr>
        <p:spPr>
          <a:xfrm rot="18086379">
            <a:off x="10923507" y="2492391"/>
            <a:ext cx="1530605" cy="25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more recent posts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373366-A1EE-471E-941E-61EA385C5DF2}"/>
              </a:ext>
            </a:extLst>
          </p:cNvPr>
          <p:cNvSpPr txBox="1"/>
          <p:nvPr/>
        </p:nvSpPr>
        <p:spPr>
          <a:xfrm>
            <a:off x="11642016" y="3618538"/>
            <a:ext cx="988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Org 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71F7EAE-E857-4CB7-A987-88C55D95DCE4}"/>
              </a:ext>
            </a:extLst>
          </p:cNvPr>
          <p:cNvSpPr txBox="1"/>
          <p:nvPr/>
        </p:nvSpPr>
        <p:spPr>
          <a:xfrm>
            <a:off x="12908160" y="3633574"/>
            <a:ext cx="1161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Org 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CC49032-8536-4E07-97DA-3E54B016ACB8}"/>
              </a:ext>
            </a:extLst>
          </p:cNvPr>
          <p:cNvSpPr txBox="1"/>
          <p:nvPr/>
        </p:nvSpPr>
        <p:spPr>
          <a:xfrm>
            <a:off x="11628826" y="3005265"/>
            <a:ext cx="1546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Org 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A65CAA0-740F-41FE-8E13-56669AF28613}"/>
              </a:ext>
            </a:extLst>
          </p:cNvPr>
          <p:cNvSpPr txBox="1"/>
          <p:nvPr/>
        </p:nvSpPr>
        <p:spPr>
          <a:xfrm>
            <a:off x="12608564" y="1709513"/>
            <a:ext cx="648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Org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F7759F7-5612-47D2-81F0-19639A12F13F}"/>
              </a:ext>
            </a:extLst>
          </p:cNvPr>
          <p:cNvSpPr txBox="1"/>
          <p:nvPr/>
        </p:nvSpPr>
        <p:spPr>
          <a:xfrm>
            <a:off x="12806608" y="2931500"/>
            <a:ext cx="1042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Org 5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ABE3FC7-5F7E-4DB7-BE7F-4CDD7BFD5AA7}"/>
              </a:ext>
            </a:extLst>
          </p:cNvPr>
          <p:cNvSpPr txBox="1"/>
          <p:nvPr/>
        </p:nvSpPr>
        <p:spPr>
          <a:xfrm>
            <a:off x="12155643" y="2256683"/>
            <a:ext cx="1546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My org</a:t>
            </a:r>
          </a:p>
        </p:txBody>
      </p:sp>
      <p:pic>
        <p:nvPicPr>
          <p:cNvPr id="125" name="Graphic 124" descr="Disk">
            <a:extLst>
              <a:ext uri="{FF2B5EF4-FFF2-40B4-BE49-F238E27FC236}">
                <a16:creationId xmlns:a16="http://schemas.microsoft.com/office/drawing/2014/main" id="{B8B271B5-9A1B-40D2-814E-DB744BA8BC7E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4100558" y="2695832"/>
            <a:ext cx="644906" cy="644906"/>
          </a:xfrm>
          <a:prstGeom prst="rect">
            <a:avLst/>
          </a:prstGeom>
        </p:spPr>
      </p:pic>
      <p:pic>
        <p:nvPicPr>
          <p:cNvPr id="126" name="Graphic 125" descr="Optical disc">
            <a:extLst>
              <a:ext uri="{FF2B5EF4-FFF2-40B4-BE49-F238E27FC236}">
                <a16:creationId xmlns:a16="http://schemas.microsoft.com/office/drawing/2014/main" id="{95FC80C2-D504-4998-830E-A36D406A11A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3669781" y="1966744"/>
            <a:ext cx="602083" cy="602083"/>
          </a:xfrm>
          <a:prstGeom prst="rect">
            <a:avLst/>
          </a:prstGeom>
        </p:spPr>
      </p:pic>
      <p:pic>
        <p:nvPicPr>
          <p:cNvPr id="127" name="Graphic 126" descr="Cloud">
            <a:extLst>
              <a:ext uri="{FF2B5EF4-FFF2-40B4-BE49-F238E27FC236}">
                <a16:creationId xmlns:a16="http://schemas.microsoft.com/office/drawing/2014/main" id="{83B212B6-C9EE-44DE-A175-7AE62EBB81D4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3193313" y="1198076"/>
            <a:ext cx="687730" cy="687730"/>
          </a:xfrm>
          <a:prstGeom prst="rect">
            <a:avLst/>
          </a:prstGeom>
        </p:spPr>
      </p:pic>
      <p:pic>
        <p:nvPicPr>
          <p:cNvPr id="128" name="Graphic 127" descr="No sign">
            <a:extLst>
              <a:ext uri="{FF2B5EF4-FFF2-40B4-BE49-F238E27FC236}">
                <a16:creationId xmlns:a16="http://schemas.microsoft.com/office/drawing/2014/main" id="{B6D0D903-DA78-4A7A-8B51-3AF36DA43847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4524420" y="3503065"/>
            <a:ext cx="623075" cy="623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B1513C-0D0E-4EDC-BD1F-976EE0C173BC}"/>
              </a:ext>
            </a:extLst>
          </p:cNvPr>
          <p:cNvSpPr txBox="1"/>
          <p:nvPr/>
        </p:nvSpPr>
        <p:spPr>
          <a:xfrm>
            <a:off x="2594989" y="3130864"/>
            <a:ext cx="10832666" cy="295465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914400" indent="-450850" algn="ctr"/>
            <a:r>
              <a:rPr lang="en-US" sz="2400" b="1" dirty="0">
                <a:solidFill>
                  <a:schemeClr val="accent2"/>
                </a:solidFill>
              </a:rPr>
              <a:t>HOW TO USE THIS TEMPLATE</a:t>
            </a:r>
          </a:p>
          <a:p>
            <a:pPr lvl="3" indent="-450850">
              <a:buFont typeface="+mj-lt"/>
              <a:buAutoNum type="arabicPeriod"/>
            </a:pPr>
            <a:r>
              <a:rPr lang="en-US" dirty="0"/>
              <a:t>Delete this text box.</a:t>
            </a:r>
          </a:p>
          <a:p>
            <a:pPr lvl="3" indent="-450850">
              <a:buFont typeface="+mj-lt"/>
              <a:buAutoNum type="arabicPeriod"/>
            </a:pPr>
            <a:r>
              <a:rPr lang="en-US" dirty="0"/>
              <a:t>Review your data and determine which content is interesting or you would like to further analyze</a:t>
            </a:r>
          </a:p>
          <a:p>
            <a:pPr lvl="3" indent="-450850">
              <a:buFont typeface="+mj-lt"/>
              <a:buAutoNum type="arabicPeriod"/>
            </a:pPr>
            <a:r>
              <a:rPr lang="en-US" dirty="0"/>
              <a:t>Show the data visually on this placemat. Some samples are shown here. For our project, we had 4 placemats, one each to display the profiles of the </a:t>
            </a:r>
            <a:r>
              <a:rPr lang="en-US"/>
              <a:t>organizations researched, communications </a:t>
            </a:r>
            <a:r>
              <a:rPr lang="en-US" dirty="0"/>
              <a:t>content (template included), engagement, and audience.</a:t>
            </a:r>
          </a:p>
          <a:p>
            <a:pPr lvl="3" indent="-450850">
              <a:buFont typeface="+mj-lt"/>
              <a:buAutoNum type="arabicPeriod"/>
            </a:pPr>
            <a:r>
              <a:rPr lang="en-US" dirty="0"/>
              <a:t>Use the placemat to hold group conversations about the data.</a:t>
            </a:r>
          </a:p>
          <a:p>
            <a:pPr lvl="3" indent="-450850">
              <a:buFont typeface="+mj-lt"/>
              <a:buAutoNum type="arabicPeriod"/>
            </a:pPr>
            <a:r>
              <a:rPr lang="en-US" dirty="0"/>
              <a:t>Record your analysis.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5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N 1">
      <a:dk1>
        <a:srgbClr val="373A36"/>
      </a:dk1>
      <a:lt1>
        <a:srgbClr val="FFFFFF"/>
      </a:lt1>
      <a:dk2>
        <a:srgbClr val="00B09B"/>
      </a:dk2>
      <a:lt2>
        <a:srgbClr val="E7E6E6"/>
      </a:lt2>
      <a:accent1>
        <a:srgbClr val="FFC72C"/>
      </a:accent1>
      <a:accent2>
        <a:srgbClr val="E3493B"/>
      </a:accent2>
      <a:accent3>
        <a:srgbClr val="063779"/>
      </a:accent3>
      <a:accent4>
        <a:srgbClr val="56BE85"/>
      </a:accent4>
      <a:accent5>
        <a:srgbClr val="7B669B"/>
      </a:accent5>
      <a:accent6>
        <a:srgbClr val="2C7EAD"/>
      </a:accent6>
      <a:hlink>
        <a:srgbClr val="00B09B"/>
      </a:hlink>
      <a:folHlink>
        <a:srgbClr val="06377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</TotalTime>
  <Words>261</Words>
  <Application>Microsoft Office PowerPoint</Application>
  <PresentationFormat>Custom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Alissa Marchant</dc:creator>
  <cp:lastModifiedBy>Alissa Marchant</cp:lastModifiedBy>
  <cp:revision>163</cp:revision>
  <cp:lastPrinted>2018-04-16T15:44:25Z</cp:lastPrinted>
  <dcterms:created xsi:type="dcterms:W3CDTF">2018-04-11T14:09:19Z</dcterms:created>
  <dcterms:modified xsi:type="dcterms:W3CDTF">2018-10-17T15:27:16Z</dcterms:modified>
</cp:coreProperties>
</file>